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64" r:id="rId2"/>
    <p:sldId id="257" r:id="rId3"/>
    <p:sldId id="263" r:id="rId4"/>
    <p:sldId id="384" r:id="rId5"/>
    <p:sldId id="317" r:id="rId6"/>
    <p:sldId id="385" r:id="rId7"/>
    <p:sldId id="337" r:id="rId8"/>
    <p:sldId id="362" r:id="rId9"/>
    <p:sldId id="365" r:id="rId10"/>
    <p:sldId id="366" r:id="rId11"/>
    <p:sldId id="367" r:id="rId12"/>
    <p:sldId id="332" r:id="rId13"/>
    <p:sldId id="345" r:id="rId14"/>
    <p:sldId id="346" r:id="rId15"/>
    <p:sldId id="347" r:id="rId16"/>
    <p:sldId id="348" r:id="rId17"/>
    <p:sldId id="378" r:id="rId18"/>
    <p:sldId id="379" r:id="rId19"/>
    <p:sldId id="380" r:id="rId20"/>
    <p:sldId id="381" r:id="rId21"/>
    <p:sldId id="382" r:id="rId22"/>
    <p:sldId id="358" r:id="rId23"/>
    <p:sldId id="383" r:id="rId24"/>
    <p:sldId id="359" r:id="rId25"/>
    <p:sldId id="360" r:id="rId26"/>
    <p:sldId id="341" r:id="rId27"/>
    <p:sldId id="339" r:id="rId28"/>
    <p:sldId id="340" r:id="rId29"/>
    <p:sldId id="342" r:id="rId30"/>
    <p:sldId id="370" r:id="rId31"/>
    <p:sldId id="369" r:id="rId32"/>
    <p:sldId id="368" r:id="rId33"/>
    <p:sldId id="336" r:id="rId34"/>
    <p:sldId id="373" r:id="rId35"/>
    <p:sldId id="372" r:id="rId36"/>
    <p:sldId id="371" r:id="rId37"/>
    <p:sldId id="374" r:id="rId38"/>
    <p:sldId id="375" r:id="rId39"/>
    <p:sldId id="376" r:id="rId40"/>
    <p:sldId id="316" r:id="rId4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1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E7E7E7"/>
    <a:srgbClr val="00A6A3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8"/>
    <p:restoredTop sz="93941" autoAdjust="0"/>
  </p:normalViewPr>
  <p:slideViewPr>
    <p:cSldViewPr snapToGrid="0">
      <p:cViewPr varScale="1">
        <p:scale>
          <a:sx n="157" d="100"/>
          <a:sy n="157" d="100"/>
        </p:scale>
        <p:origin x="24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5.svg"/><Relationship Id="rId12" Type="http://schemas.openxmlformats.org/officeDocument/2006/relationships/image" Target="../media/image19.jpg"/><Relationship Id="rId17" Type="http://schemas.openxmlformats.org/officeDocument/2006/relationships/hyperlink" Target="https://pngimg.com/download/73352" TargetMode="External"/><Relationship Id="rId2" Type="http://schemas.openxmlformats.org/officeDocument/2006/relationships/image" Target="../media/image1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ahmetcadirci.com.tr/2017/gitkraken-gitflow-kullanimi-ve-ozellikleri/" TargetMode="External"/><Relationship Id="rId10" Type="http://schemas.openxmlformats.org/officeDocument/2006/relationships/image" Target="../media/image17.png"/><Relationship Id="rId19" Type="http://schemas.openxmlformats.org/officeDocument/2006/relationships/image" Target="../media/image23.svg"/><Relationship Id="rId4" Type="http://schemas.openxmlformats.org/officeDocument/2006/relationships/image" Target="../media/image13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11">
            <a:extLst>
              <a:ext uri="{FF2B5EF4-FFF2-40B4-BE49-F238E27FC236}">
                <a16:creationId xmlns:a16="http://schemas.microsoft.com/office/drawing/2014/main" id="{E3A34D8A-7B30-4157-A176-807F33EA6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59178" y="1624263"/>
            <a:ext cx="4138863" cy="2057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31C1E1-397D-4E27-A4C8-046920A6E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41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C9AF6E-3A48-42A2-9C34-0D8A6FAC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NUMBER GAME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59A3FF-E1DD-4B2E-9420-258C0032E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Qua manca lo schema del nuovo gioco dei numeri</a:t>
            </a:r>
          </a:p>
        </p:txBody>
      </p:sp>
    </p:spTree>
    <p:extLst>
      <p:ext uri="{BB962C8B-B14F-4D97-AF65-F5344CB8AC3E}">
        <p14:creationId xmlns:p14="http://schemas.microsoft.com/office/powerpoint/2010/main" val="2145648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16267" y="4849558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2E3B30D0-377C-4A09-A17E-8AC258B9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192551" y="3722840"/>
              <a:ext cx="954378" cy="53021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8286173" y="3726979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  <a:p>
            <a:pPr algn="ctr"/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(scena 1)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D769ED8-E767-40F8-BFA4-6DA5FAFEE519}"/>
              </a:ext>
            </a:extLst>
          </p:cNvPr>
          <p:cNvGrpSpPr/>
          <p:nvPr/>
        </p:nvGrpSpPr>
        <p:grpSpPr>
          <a:xfrm>
            <a:off x="338041" y="2065092"/>
            <a:ext cx="2576177" cy="1935112"/>
            <a:chOff x="288521" y="1753807"/>
            <a:chExt cx="2576177" cy="193511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D4E5303-5296-45F7-929F-0DDF9FB1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21" y="1753807"/>
              <a:ext cx="2576177" cy="1935112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D5367A5-1349-4AAA-9A30-73C3B7D45183}"/>
                </a:ext>
              </a:extLst>
            </p:cNvPr>
            <p:cNvSpPr/>
            <p:nvPr/>
          </p:nvSpPr>
          <p:spPr>
            <a:xfrm>
              <a:off x="817851" y="2178996"/>
              <a:ext cx="1517515" cy="758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D4AF4-5599-49D9-B863-57C3660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48" y="1780389"/>
            <a:ext cx="4294553" cy="3225882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2384886" y="2869659"/>
            <a:ext cx="22366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A4EF40-2C33-4FBB-A77C-23B296C157A7}"/>
              </a:ext>
            </a:extLst>
          </p:cNvPr>
          <p:cNvSpPr txBox="1"/>
          <p:nvPr/>
        </p:nvSpPr>
        <p:spPr>
          <a:xfrm>
            <a:off x="559658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Scena 2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2544903"/>
              <a:ext cx="3622021" cy="6068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2760784"/>
            <a:ext cx="8917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7B45E5-3124-4DB6-B4BC-DD3BD59333C9}"/>
              </a:ext>
            </a:extLst>
          </p:cNvPr>
          <p:cNvSpPr txBox="1"/>
          <p:nvPr/>
        </p:nvSpPr>
        <p:spPr>
          <a:xfrm>
            <a:off x="5068111" y="1336599"/>
            <a:ext cx="38014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PARAMETRI SETTAGGIO DIFFICOLTA’:</a:t>
            </a:r>
          </a:p>
          <a:p>
            <a:endParaRPr lang="it-IT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Contiene doppie;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di frequenza d’uso        (Indice De Mauro);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di suoni «difficili»;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lettere straniere;</a:t>
            </a:r>
          </a:p>
          <a:p>
            <a:r>
              <a:rPr lang="it-IT" dirty="0"/>
              <a:t>       </a:t>
            </a:r>
          </a:p>
          <a:p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9C59DA6-4FA0-47B7-A554-807AF779DF28}"/>
              </a:ext>
            </a:extLst>
          </p:cNvPr>
          <p:cNvCxnSpPr>
            <a:cxnSpLocks/>
          </p:cNvCxnSpPr>
          <p:nvPr/>
        </p:nvCxnSpPr>
        <p:spPr>
          <a:xfrm>
            <a:off x="6763668" y="4309529"/>
            <a:ext cx="0" cy="443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D90FB37-5860-4569-88C3-87764C6E5B10}"/>
              </a:ext>
            </a:extLst>
          </p:cNvPr>
          <p:cNvGrpSpPr/>
          <p:nvPr/>
        </p:nvGrpSpPr>
        <p:grpSpPr>
          <a:xfrm>
            <a:off x="4787301" y="4752919"/>
            <a:ext cx="3801450" cy="804489"/>
            <a:chOff x="4920533" y="5280861"/>
            <a:chExt cx="3801450" cy="804489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5BA6E822-4AC7-4D05-8C75-667A6EA5B85D}"/>
                </a:ext>
              </a:extLst>
            </p:cNvPr>
            <p:cNvSpPr txBox="1"/>
            <p:nvPr/>
          </p:nvSpPr>
          <p:spPr>
            <a:xfrm>
              <a:off x="5301574" y="5439019"/>
              <a:ext cx="3035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Scelta secondo CLASSE ed ETA’ dei bambini</a:t>
              </a:r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03A3D0A-0003-4559-8D88-2C7C4CCAE123}"/>
                </a:ext>
              </a:extLst>
            </p:cNvPr>
            <p:cNvSpPr/>
            <p:nvPr/>
          </p:nvSpPr>
          <p:spPr>
            <a:xfrm>
              <a:off x="4920533" y="5280861"/>
              <a:ext cx="3801450" cy="80448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8038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3125570"/>
              <a:ext cx="3622021" cy="4896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3224427"/>
            <a:ext cx="16064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6293A03-EC43-4F15-856B-5B047A45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16" y="2236822"/>
            <a:ext cx="3174248" cy="238435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CD2E63-D1DD-4419-80F1-078BC4933DDA}"/>
              </a:ext>
            </a:extLst>
          </p:cNvPr>
          <p:cNvSpPr txBox="1"/>
          <p:nvPr/>
        </p:nvSpPr>
        <p:spPr>
          <a:xfrm>
            <a:off x="6042163" y="1865761"/>
            <a:ext cx="248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SELEZIONA</a:t>
            </a:r>
          </a:p>
        </p:txBody>
      </p:sp>
    </p:spTree>
    <p:extLst>
      <p:ext uri="{BB962C8B-B14F-4D97-AF65-F5344CB8AC3E}">
        <p14:creationId xmlns:p14="http://schemas.microsoft.com/office/powerpoint/2010/main" val="357661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134897" y="158575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813932" y="3536004"/>
              <a:ext cx="2402732" cy="7241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 flipV="1">
            <a:off x="3662256" y="2658533"/>
            <a:ext cx="1383877" cy="12051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40178EC-5488-4C80-A184-88AEE1BC72AE}"/>
              </a:ext>
            </a:extLst>
          </p:cNvPr>
          <p:cNvGrpSpPr/>
          <p:nvPr/>
        </p:nvGrpSpPr>
        <p:grpSpPr>
          <a:xfrm>
            <a:off x="5136204" y="1709055"/>
            <a:ext cx="3872899" cy="1466484"/>
            <a:chOff x="4542817" y="4138210"/>
            <a:chExt cx="4281665" cy="134746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088E6E0-94E8-4095-A89A-0573BCEE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73" t="54822" r="16671" b="20938"/>
            <a:stretch/>
          </p:blipFill>
          <p:spPr>
            <a:xfrm>
              <a:off x="4542817" y="4138210"/>
              <a:ext cx="4281665" cy="134746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F9C5659-A5E3-4747-A93E-6FCF53BBF780}"/>
                </a:ext>
              </a:extLst>
            </p:cNvPr>
            <p:cNvSpPr txBox="1"/>
            <p:nvPr/>
          </p:nvSpPr>
          <p:spPr>
            <a:xfrm>
              <a:off x="4787301" y="4863830"/>
              <a:ext cx="1546697" cy="369332"/>
            </a:xfrm>
            <a:prstGeom prst="rect">
              <a:avLst/>
            </a:prstGeom>
            <a:solidFill>
              <a:srgbClr val="E7E7E7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p:pic>
        <p:nvPicPr>
          <p:cNvPr id="15" name="Immagine 14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BA038307-6712-9C4F-9A26-7ADCB7CB81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11" t="64130" r="32581" b="25748"/>
          <a:stretch/>
        </p:blipFill>
        <p:spPr>
          <a:xfrm>
            <a:off x="5136204" y="4513636"/>
            <a:ext cx="3620931" cy="684811"/>
          </a:xfrm>
          <a:prstGeom prst="rect">
            <a:avLst/>
          </a:prstGeom>
        </p:spPr>
      </p:pic>
      <p:pic>
        <p:nvPicPr>
          <p:cNvPr id="16" name="Immagine 15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56ED3735-4134-1B49-84A3-F544BD5BFC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35" t="64646" r="32258" b="25745"/>
          <a:stretch/>
        </p:blipFill>
        <p:spPr>
          <a:xfrm>
            <a:off x="5136204" y="3731903"/>
            <a:ext cx="3620931" cy="64996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471ACBF-DB2B-AE45-9106-6E5E2D98F381}"/>
              </a:ext>
            </a:extLst>
          </p:cNvPr>
          <p:cNvCxnSpPr>
            <a:cxnSpLocks/>
          </p:cNvCxnSpPr>
          <p:nvPr/>
        </p:nvCxnSpPr>
        <p:spPr>
          <a:xfrm>
            <a:off x="3662256" y="4207933"/>
            <a:ext cx="1383877" cy="1739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8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D79AEBE-92DD-4838-B2F5-8BFE10A43626}"/>
              </a:ext>
            </a:extLst>
          </p:cNvPr>
          <p:cNvGrpSpPr/>
          <p:nvPr/>
        </p:nvGrpSpPr>
        <p:grpSpPr>
          <a:xfrm>
            <a:off x="2438146" y="2018932"/>
            <a:ext cx="688226" cy="609892"/>
            <a:chOff x="3575407" y="2157671"/>
            <a:chExt cx="642632" cy="506539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5257AFAD-1971-4C57-98D3-7133A975683C}"/>
                </a:ext>
              </a:extLst>
            </p:cNvPr>
            <p:cNvSpPr/>
            <p:nvPr/>
          </p:nvSpPr>
          <p:spPr>
            <a:xfrm>
              <a:off x="3575407" y="2158695"/>
              <a:ext cx="642631" cy="5055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AAA5FD9D-20B3-4B19-8E7E-86192E6BCBFD}"/>
                </a:ext>
              </a:extLst>
            </p:cNvPr>
            <p:cNvSpPr/>
            <p:nvPr/>
          </p:nvSpPr>
          <p:spPr>
            <a:xfrm>
              <a:off x="3575408" y="2157671"/>
              <a:ext cx="642631" cy="5055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354900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99B970-5225-9744-8568-21521C7ECF20}"/>
              </a:ext>
            </a:extLst>
          </p:cNvPr>
          <p:cNvSpPr/>
          <p:nvPr/>
        </p:nvSpPr>
        <p:spPr>
          <a:xfrm>
            <a:off x="4001893" y="3323106"/>
            <a:ext cx="1140209" cy="1425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1DD990CB-DDAA-6C48-8B56-43FE4C9AF756}"/>
              </a:ext>
            </a:extLst>
          </p:cNvPr>
          <p:cNvSpPr/>
          <p:nvPr/>
        </p:nvSpPr>
        <p:spPr>
          <a:xfrm>
            <a:off x="2351036" y="3117814"/>
            <a:ext cx="1100390" cy="8404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12" name="Elemento grafico 11" descr="Chiudi con riempimento a tinta unita">
            <a:extLst>
              <a:ext uri="{FF2B5EF4-FFF2-40B4-BE49-F238E27FC236}">
                <a16:creationId xmlns:a16="http://schemas.microsoft.com/office/drawing/2014/main" id="{D9585490-9350-5D4D-A6F4-0CDD58661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3742" y="2127214"/>
            <a:ext cx="990600" cy="990600"/>
          </a:xfrm>
          <a:prstGeom prst="rect">
            <a:avLst/>
          </a:prstGeom>
        </p:spPr>
      </p:pic>
      <p:pic>
        <p:nvPicPr>
          <p:cNvPr id="13" name="Elemento grafico 12" descr="Chiudi con riempimento a tinta unita">
            <a:extLst>
              <a:ext uri="{FF2B5EF4-FFF2-40B4-BE49-F238E27FC236}">
                <a16:creationId xmlns:a16="http://schemas.microsoft.com/office/drawing/2014/main" id="{6DFDD774-8BBF-464B-AC49-DBAD31F2E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5931" y="4493079"/>
            <a:ext cx="990600" cy="990600"/>
          </a:xfrm>
          <a:prstGeom prst="rect">
            <a:avLst/>
          </a:prstGeom>
        </p:spPr>
      </p:pic>
      <p:pic>
        <p:nvPicPr>
          <p:cNvPr id="15" name="Elemento grafico 14" descr="Chiudi con riempimento a tinta unita">
            <a:extLst>
              <a:ext uri="{FF2B5EF4-FFF2-40B4-BE49-F238E27FC236}">
                <a16:creationId xmlns:a16="http://schemas.microsoft.com/office/drawing/2014/main" id="{441EBB52-CEA0-2A43-8420-57CD0C498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9058" y="4493079"/>
            <a:ext cx="990600" cy="990600"/>
          </a:xfrm>
          <a:prstGeom prst="rect">
            <a:avLst/>
          </a:prstGeom>
        </p:spPr>
      </p:pic>
      <p:pic>
        <p:nvPicPr>
          <p:cNvPr id="16" name="Elemento grafico 15" descr="Chiudi con riempimento a tinta unita">
            <a:extLst>
              <a:ext uri="{FF2B5EF4-FFF2-40B4-BE49-F238E27FC236}">
                <a16:creationId xmlns:a16="http://schemas.microsoft.com/office/drawing/2014/main" id="{E147B7A2-7BE3-8A4F-9F37-CD1B3F8CE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9058" y="2967614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0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F1467962-79FB-0643-BE26-9D3E25663505}"/>
              </a:ext>
            </a:extLst>
          </p:cNvPr>
          <p:cNvSpPr/>
          <p:nvPr/>
        </p:nvSpPr>
        <p:spPr>
          <a:xfrm>
            <a:off x="3504761" y="4763457"/>
            <a:ext cx="2347617" cy="720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1885412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FD660781-80D9-B941-96E9-DF1EE6363DAC}"/>
              </a:ext>
            </a:extLst>
          </p:cNvPr>
          <p:cNvSpPr/>
          <p:nvPr/>
        </p:nvSpPr>
        <p:spPr>
          <a:xfrm>
            <a:off x="6017627" y="2076391"/>
            <a:ext cx="687973" cy="56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3273332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B29CEAD-1F40-D54B-96B5-CA468C1AF0D0}"/>
              </a:ext>
            </a:extLst>
          </p:cNvPr>
          <p:cNvSpPr/>
          <p:nvPr/>
        </p:nvSpPr>
        <p:spPr>
          <a:xfrm>
            <a:off x="6041104" y="2001420"/>
            <a:ext cx="570269" cy="55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38004" y="2472004"/>
            <a:ext cx="247621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595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12532" y="2745711"/>
            <a:ext cx="219688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42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2650416" y="4021394"/>
            <a:ext cx="3553740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949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1C2C9-0A66-3B40-9DAD-88789E0BC046}"/>
              </a:ext>
            </a:extLst>
          </p:cNvPr>
          <p:cNvSpPr txBox="1"/>
          <p:nvPr/>
        </p:nvSpPr>
        <p:spPr>
          <a:xfrm>
            <a:off x="6575443" y="4752819"/>
            <a:ext cx="2455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</a:t>
            </a:r>
            <a:r>
              <a:rPr lang="en-IT" sz="1400" dirty="0"/>
              <a:t>ecessità di simulare schermata maestra e bambino ( in telemedicina arriverebbero da un database)</a:t>
            </a:r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7847540" y="196122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7290871" y="237313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847540" y="2774857"/>
            <a:ext cx="0" cy="3615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124010" y="3136389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2884905" y="2384474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LISTA PAROLE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3454301" y="1979561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7506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EA5E22DC-F6AC-4D48-84EA-6C3D41CB0626}"/>
              </a:ext>
            </a:extLst>
          </p:cNvPr>
          <p:cNvSpPr/>
          <p:nvPr/>
        </p:nvSpPr>
        <p:spPr>
          <a:xfrm>
            <a:off x="4351396" y="349337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PAROLA</a:t>
            </a:r>
          </a:p>
        </p:txBody>
      </p:sp>
      <p:sp>
        <p:nvSpPr>
          <p:cNvPr id="54" name="Decisione 53">
            <a:extLst>
              <a:ext uri="{FF2B5EF4-FFF2-40B4-BE49-F238E27FC236}">
                <a16:creationId xmlns:a16="http://schemas.microsoft.com/office/drawing/2014/main" id="{89715752-086A-A446-9442-652F4BE5224B}"/>
              </a:ext>
            </a:extLst>
          </p:cNvPr>
          <p:cNvSpPr/>
          <p:nvPr/>
        </p:nvSpPr>
        <p:spPr>
          <a:xfrm>
            <a:off x="4646531" y="2407415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986CB28C-D604-FC49-B736-51E6ACE31282}"/>
              </a:ext>
            </a:extLst>
          </p:cNvPr>
          <p:cNvCxnSpPr>
            <a:cxnSpLocks/>
            <a:stCxn id="59" idx="3"/>
            <a:endCxn id="54" idx="1"/>
          </p:cNvCxnSpPr>
          <p:nvPr/>
        </p:nvCxnSpPr>
        <p:spPr>
          <a:xfrm>
            <a:off x="3998242" y="2585336"/>
            <a:ext cx="648289" cy="20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Interruzione 60">
            <a:extLst>
              <a:ext uri="{FF2B5EF4-FFF2-40B4-BE49-F238E27FC236}">
                <a16:creationId xmlns:a16="http://schemas.microsoft.com/office/drawing/2014/main" id="{BAE913F5-95D8-9B49-83A4-7D4D38369E7C}"/>
              </a:ext>
            </a:extLst>
          </p:cNvPr>
          <p:cNvSpPr/>
          <p:nvPr/>
        </p:nvSpPr>
        <p:spPr>
          <a:xfrm>
            <a:off x="4703401" y="297266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80AD32C-CAF7-CC44-A8CC-BF984B9156B2}"/>
              </a:ext>
            </a:extLst>
          </p:cNvPr>
          <p:cNvCxnSpPr>
            <a:cxnSpLocks/>
          </p:cNvCxnSpPr>
          <p:nvPr/>
        </p:nvCxnSpPr>
        <p:spPr>
          <a:xfrm>
            <a:off x="5687479" y="2585336"/>
            <a:ext cx="0" cy="37259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A5357A99-D490-B64C-A47A-A99BE8DC438B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5894015" y="3136389"/>
            <a:ext cx="52392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D2659501-C96B-CE48-9CA3-39F6B53D3AE8}"/>
              </a:ext>
            </a:extLst>
          </p:cNvPr>
          <p:cNvCxnSpPr>
            <a:cxnSpLocks/>
          </p:cNvCxnSpPr>
          <p:nvPr/>
        </p:nvCxnSpPr>
        <p:spPr>
          <a:xfrm>
            <a:off x="5197597" y="2589965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1AC607EE-4687-DA42-A70B-BC2A523D7781}"/>
              </a:ext>
            </a:extLst>
          </p:cNvPr>
          <p:cNvCxnSpPr>
            <a:cxnSpLocks/>
          </p:cNvCxnSpPr>
          <p:nvPr/>
        </p:nvCxnSpPr>
        <p:spPr>
          <a:xfrm>
            <a:off x="4925454" y="3302866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E9C57ED5-48DB-E044-A1D4-2958443E42FC}"/>
              </a:ext>
            </a:extLst>
          </p:cNvPr>
          <p:cNvCxnSpPr>
            <a:cxnSpLocks/>
          </p:cNvCxnSpPr>
          <p:nvPr/>
        </p:nvCxnSpPr>
        <p:spPr>
          <a:xfrm>
            <a:off x="4920735" y="2767415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Interruzione 82">
            <a:extLst>
              <a:ext uri="{FF2B5EF4-FFF2-40B4-BE49-F238E27FC236}">
                <a16:creationId xmlns:a16="http://schemas.microsoft.com/office/drawing/2014/main" id="{7AB1837D-E74C-224F-9D41-F2D835AC1D53}"/>
              </a:ext>
            </a:extLst>
          </p:cNvPr>
          <p:cNvSpPr/>
          <p:nvPr/>
        </p:nvSpPr>
        <p:spPr>
          <a:xfrm>
            <a:off x="5467755" y="297200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87AE2A41-9A77-D14F-B097-3F24B3948AAE}"/>
              </a:ext>
            </a:extLst>
          </p:cNvPr>
          <p:cNvSpPr/>
          <p:nvPr/>
        </p:nvSpPr>
        <p:spPr>
          <a:xfrm>
            <a:off x="6462941" y="3091389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44960C06-1A8C-0246-A9F5-EC82A5A7976F}"/>
              </a:ext>
            </a:extLst>
          </p:cNvPr>
          <p:cNvSpPr/>
          <p:nvPr/>
        </p:nvSpPr>
        <p:spPr>
          <a:xfrm>
            <a:off x="6417941" y="3046389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2C0D08F7-DEB9-EF40-8906-D1E22F037566}"/>
              </a:ext>
            </a:extLst>
          </p:cNvPr>
          <p:cNvCxnSpPr>
            <a:cxnSpLocks/>
          </p:cNvCxnSpPr>
          <p:nvPr/>
        </p:nvCxnSpPr>
        <p:spPr>
          <a:xfrm flipV="1">
            <a:off x="6959600" y="2225636"/>
            <a:ext cx="0" cy="2602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90B7DE37-3D0A-E347-8EC2-8C1EBBFC5623}"/>
              </a:ext>
            </a:extLst>
          </p:cNvPr>
          <p:cNvCxnSpPr>
            <a:cxnSpLocks/>
          </p:cNvCxnSpPr>
          <p:nvPr/>
        </p:nvCxnSpPr>
        <p:spPr>
          <a:xfrm>
            <a:off x="4925454" y="2225637"/>
            <a:ext cx="20341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CAE2ED3A-BEAB-9347-AA89-274F66F9A71E}"/>
              </a:ext>
            </a:extLst>
          </p:cNvPr>
          <p:cNvCxnSpPr>
            <a:cxnSpLocks/>
          </p:cNvCxnSpPr>
          <p:nvPr/>
        </p:nvCxnSpPr>
        <p:spPr>
          <a:xfrm>
            <a:off x="4916531" y="2225636"/>
            <a:ext cx="0" cy="1765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6DBDB3-C026-4941-9E16-1C3526600511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6A516A-ADF9-D44D-AA46-223360E27BCE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98FB9A-7F55-1742-A18D-71EED5395480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70339-C8A2-9844-8474-37D3C85E284B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78A218-FD2C-104C-926E-17AE22D4C3C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ED4CD5-1312-4C49-9B6E-58EBAE20A91B}"/>
                </a:ext>
              </a:extLst>
            </p:cNvPr>
            <p:cNvSpPr txBox="1"/>
            <p:nvPr/>
          </p:nvSpPr>
          <p:spPr>
            <a:xfrm>
              <a:off x="6545331" y="2704919"/>
              <a:ext cx="2279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“Custom”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1415D8-AB70-5046-87F2-31F20C30706A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46E3E76-BAAC-644C-B921-401813535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5A6B72AA-15DB-B44F-BCFD-73DF6692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798" y="2105964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7A8C66-C26C-1A4E-9E83-02099A438052}"/>
              </a:ext>
            </a:extLst>
          </p:cNvPr>
          <p:cNvCxnSpPr>
            <a:cxnSpLocks/>
          </p:cNvCxnSpPr>
          <p:nvPr/>
        </p:nvCxnSpPr>
        <p:spPr>
          <a:xfrm flipV="1">
            <a:off x="4658544" y="1919499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562F46-2CD0-6A4C-875D-52D44D3D6401}"/>
              </a:ext>
            </a:extLst>
          </p:cNvPr>
          <p:cNvSpPr txBox="1"/>
          <p:nvPr/>
        </p:nvSpPr>
        <p:spPr>
          <a:xfrm>
            <a:off x="6217064" y="724716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IT" dirty="0"/>
              <a:t>eference per SUS e SUMI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84157-1256-1B43-AAB5-09BF621DB63E}"/>
              </a:ext>
            </a:extLst>
          </p:cNvPr>
          <p:cNvSpPr txBox="1"/>
          <p:nvPr/>
        </p:nvSpPr>
        <p:spPr>
          <a:xfrm>
            <a:off x="6538365" y="275129"/>
            <a:ext cx="12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IT" dirty="0"/>
              <a:t>ikert scale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D7630-6DEA-7943-A99C-AFEF01DB6C07}"/>
              </a:ext>
            </a:extLst>
          </p:cNvPr>
          <p:cNvSpPr txBox="1"/>
          <p:nvPr/>
        </p:nvSpPr>
        <p:spPr>
          <a:xfrm>
            <a:off x="1716292" y="459795"/>
            <a:ext cx="4005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IT" dirty="0"/>
              <a:t>nalisi frequenze di risposta per bambini</a:t>
            </a:r>
          </a:p>
          <a:p>
            <a:r>
              <a:rPr lang="en-GB" dirty="0"/>
              <a:t>S</a:t>
            </a:r>
            <a:r>
              <a:rPr lang="en-IT" dirty="0"/>
              <a:t>us e sumi come valutiamo risposte</a:t>
            </a:r>
          </a:p>
          <a:p>
            <a:endParaRPr lang="en-IT" dirty="0"/>
          </a:p>
          <a:p>
            <a:r>
              <a:rPr lang="en-IT" dirty="0"/>
              <a:t>“raccolta pareri qualitativi”</a:t>
            </a:r>
          </a:p>
        </p:txBody>
      </p:sp>
    </p:spTree>
    <p:extLst>
      <p:ext uri="{BB962C8B-B14F-4D97-AF65-F5344CB8AC3E}">
        <p14:creationId xmlns:p14="http://schemas.microsoft.com/office/powerpoint/2010/main" val="187570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273-7688-664F-AA3A-46BF932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9B25CE-F1C4-1244-8AFB-01EECD2C248D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252901-F313-D84B-B105-D094C8C41F9C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60A0CC-021F-F946-BEC5-F17F9688211B}"/>
              </a:ext>
            </a:extLst>
          </p:cNvPr>
          <p:cNvSpPr/>
          <p:nvPr/>
        </p:nvSpPr>
        <p:spPr>
          <a:xfrm>
            <a:off x="1262358" y="3387014"/>
            <a:ext cx="6287511" cy="26739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3592-F109-7C45-89FB-14B720584FE2}"/>
              </a:ext>
            </a:extLst>
          </p:cNvPr>
          <p:cNvSpPr txBox="1"/>
          <p:nvPr/>
        </p:nvSpPr>
        <p:spPr>
          <a:xfrm>
            <a:off x="2911365" y="3569527"/>
            <a:ext cx="332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Traduzione delle funzionali teniche in specifiche tecniche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25201-1CC1-9547-B274-88E3A8D24885}"/>
              </a:ext>
            </a:extLst>
          </p:cNvPr>
          <p:cNvSpPr txBox="1"/>
          <p:nvPr/>
        </p:nvSpPr>
        <p:spPr>
          <a:xfrm>
            <a:off x="5897687" y="4827225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Sviluppo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92AA-5A99-B446-AE15-C76687762826}"/>
              </a:ext>
            </a:extLst>
          </p:cNvPr>
          <p:cNvSpPr txBox="1"/>
          <p:nvPr/>
        </p:nvSpPr>
        <p:spPr>
          <a:xfrm>
            <a:off x="1685283" y="4859014"/>
            <a:ext cx="297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Test di usabilità a bambini, pscicologi e maestre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A94EB-5028-8F4D-BC57-21FB1ED1DC38}"/>
              </a:ext>
            </a:extLst>
          </p:cNvPr>
          <p:cNvCxnSpPr>
            <a:cxnSpLocks/>
          </p:cNvCxnSpPr>
          <p:nvPr/>
        </p:nvCxnSpPr>
        <p:spPr>
          <a:xfrm>
            <a:off x="5897687" y="4147062"/>
            <a:ext cx="487909" cy="637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08F3B-A704-1D44-B1F7-9A1BA50E7B94}"/>
              </a:ext>
            </a:extLst>
          </p:cNvPr>
          <p:cNvCxnSpPr>
            <a:cxnSpLocks/>
          </p:cNvCxnSpPr>
          <p:nvPr/>
        </p:nvCxnSpPr>
        <p:spPr>
          <a:xfrm flipH="1">
            <a:off x="4337331" y="5196557"/>
            <a:ext cx="1480842" cy="165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964522-7F03-EB41-9156-80D2BF193C18}"/>
              </a:ext>
            </a:extLst>
          </p:cNvPr>
          <p:cNvCxnSpPr>
            <a:cxnSpLocks/>
          </p:cNvCxnSpPr>
          <p:nvPr/>
        </p:nvCxnSpPr>
        <p:spPr>
          <a:xfrm flipV="1">
            <a:off x="2261107" y="4014851"/>
            <a:ext cx="571105" cy="70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35F0A2-B915-D249-8061-E1AC73C90D0E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7777D-9DE6-7B48-AAC2-3888A1636D0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424DDD-2E15-3448-97D8-79D1DEAE321D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FFB26C-A587-914B-850C-4B85FBBBF6F4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437FD7E-F102-924B-A6F0-78CC96E81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84B076C7-AC63-774B-91F4-BAD0F690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649EA3-1036-A34E-9537-C6EC76B38015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1D3031-55B8-1E40-91C2-CAEC09B8222F}"/>
              </a:ext>
            </a:extLst>
          </p:cNvPr>
          <p:cNvSpPr txBox="1"/>
          <p:nvPr/>
        </p:nvSpPr>
        <p:spPr>
          <a:xfrm>
            <a:off x="0" y="5502170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IT" dirty="0"/>
              <a:t>on più design a cascata ( vecchio)</a:t>
            </a:r>
          </a:p>
        </p:txBody>
      </p:sp>
    </p:spTree>
    <p:extLst>
      <p:ext uri="{BB962C8B-B14F-4D97-AF65-F5344CB8AC3E}">
        <p14:creationId xmlns:p14="http://schemas.microsoft.com/office/powerpoint/2010/main" val="1788479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77D7D-6A58-3F42-9483-EF44CD1F9FBB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B0114-5D7A-284B-A4D7-82389E1D0C82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BE6F3-47E4-1F4E-901A-0F5DCC074C5F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6DD5A-3F64-224B-A946-6DDA81E430B2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698391CD-F18D-8D4C-AEB2-BBFAA9EE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15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78079B-C0D1-C744-823B-19671FC3E96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5239F-3DDD-3144-9BCC-EA8AEB59F6E7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7B015-86B0-7E43-871B-3D239FEF6BFD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B3DD7-DCB8-444F-AC67-AB83F2D2359E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092AF-184B-6944-BD06-0FC503F3996C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920B8-A9FE-A34E-9530-F61FDE19A2A3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C9D6B5-14B4-3F4C-B6E7-7DC9E116265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F02D5C-964E-434A-B388-2AB64FD2B9D3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9C851EC-4F05-6B44-B7F5-D72D9991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FB24C0D2-D16C-BB42-BAB6-0971E441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AC38A6-9CCD-DD47-9D13-B209B107C1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C4A5B-9AED-FC44-88EC-FB2E503ECF31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C8F06-DD89-B642-ACD6-3BC469562A7C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8C549-F63A-8048-98E2-BAA3DCC95B92}"/>
              </a:ext>
            </a:extLst>
          </p:cNvPr>
          <p:cNvSpPr txBox="1"/>
          <p:nvPr/>
        </p:nvSpPr>
        <p:spPr>
          <a:xfrm>
            <a:off x="2873646" y="5313204"/>
            <a:ext cx="31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#3 Libertà d’azione per l’utente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ED7BB-64BB-1F49-BFEE-19385E65F2FA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01C83-637E-3840-9692-679300BCCF11}"/>
              </a:ext>
            </a:extLst>
          </p:cNvPr>
          <p:cNvSpPr txBox="1"/>
          <p:nvPr/>
        </p:nvSpPr>
        <p:spPr>
          <a:xfrm>
            <a:off x="2873646" y="5574402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#9 Errori per aiutare l’utente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686ABB-E790-F843-BF9B-DB9EC655BB74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E46B9-D45A-8E47-9B57-6373297B4426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E3458-9318-6A4A-9B10-72BA4BAB523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509393-2E35-BA48-A1A8-FCCA746FC470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2730CA8-E2AE-0646-B04E-23F2B893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E1BEE02-16D3-B046-8453-4A286E9C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8B01D4A-EDC2-0A45-A2BC-92180CE2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" y="3825415"/>
            <a:ext cx="2873646" cy="20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49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EDC0-01BD-D84B-BB33-EC902C33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ENGAGEMENT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7534-4FE8-6148-BF89-19C6C2510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790D-430E-944C-8D45-2573344E2D9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8A67AD-0FD0-1F48-97F6-46F80B1FE9D8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823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C2AFAD-B979-734C-9D6A-00CAAEE0D09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BC2676-FCA7-4C41-80DA-DBAD4F00DDF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394C-9333-B84B-BC24-78E0C889DAAA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A8A2A9-597A-B64E-953B-0C629E6B5B97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1171520-AD60-5C4D-A75B-F2D78E970EFE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FCE673C-84AB-B344-84AD-08C8B3F03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89F60-FE97-924E-A4BE-EA0B2C51FAAC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FB955-3510-134F-A246-1F88D3CE739E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BE921E4-5524-0F40-9E9F-FC467E8CA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DFF9583F-7F7F-D14E-BD3C-D5FBC426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11B82B21-1349-E246-950E-4B906669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7ADCB-BB63-9F48-B82D-F22041C8EA9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01D33-C9EE-534D-8C14-CD5241CD0C71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D55024-C554-AF43-9E0D-E35E7A7A582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446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B25BF2-A1BF-2546-B5EF-260E8A5BDDD2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BBF3-19FD-6341-8F6F-315E4AD9668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7A7E24-19FB-6549-A7FD-E154551DF3E1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6B56C81-CFB5-8A4E-A1C0-052204472DB7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AD024A6-C963-2344-A1DC-3056E3D4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16795-686A-554D-B3C5-ACB34FFB2AF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91724-00D5-BE4D-9BD7-E16054ED4414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247A043-FF4D-8B43-BE34-CA6F36DEF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426A3888-BA07-824C-BBF5-22700A138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37B23B5-84E9-C542-9ABD-D8018F6EF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8FE447-B877-4649-ACA2-64B4BD693DA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B8C670-3F95-5040-8FAF-33DB046BBE63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AE2A77-8AD6-5C4B-A559-14D4636AE43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8" name="Picture 8">
            <a:extLst>
              <a:ext uri="{FF2B5EF4-FFF2-40B4-BE49-F238E27FC236}">
                <a16:creationId xmlns:a16="http://schemas.microsoft.com/office/drawing/2014/main" id="{DB36B6A6-9A1D-A149-B9B7-E83AC201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D685F551-11D4-3D4C-AFE7-26E253A4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C07EB93-3F92-3244-A348-E6EC13883983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D402B-3B78-EF45-88E7-3FD915EF11CA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527E-7054-D144-B7FC-9CD0B42CD444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504A7-E992-A14F-AAFC-5ECD0D57BAEC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BB714-34B6-2548-A0B9-63E99984349A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</a:p>
        </p:txBody>
      </p:sp>
    </p:spTree>
    <p:extLst>
      <p:ext uri="{BB962C8B-B14F-4D97-AF65-F5344CB8AC3E}">
        <p14:creationId xmlns:p14="http://schemas.microsoft.com/office/powerpoint/2010/main" val="2790284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254448" y="4060291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tablet,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272392" y="4421457"/>
            <a:ext cx="4736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multiplayer,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raccolta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252698" y="3301803"/>
            <a:ext cx="492453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Necessità di renderli </a:t>
            </a:r>
            <a:r>
              <a:rPr kumimoji="0" lang="it-IT" sz="1400" b="1" u="none" strike="sng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interattivi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stimolanti con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metodiche 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ADEFB9-478D-B049-A57E-B48309A07198}"/>
              </a:ext>
            </a:extLst>
          </p:cNvPr>
          <p:cNvSpPr txBox="1"/>
          <p:nvPr/>
        </p:nvSpPr>
        <p:spPr>
          <a:xfrm>
            <a:off x="1506476" y="2897044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nellire, parole chiave</a:t>
            </a:r>
          </a:p>
        </p:txBody>
      </p:sp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254448" y="4060291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tablet,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272392" y="4421457"/>
            <a:ext cx="4736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multiplayer,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raccolta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252698" y="3301803"/>
            <a:ext cx="492453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Necessità di renderli interattivi e stimolanti con metodiche facilitanti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fiabe, personificazione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470EA50-D832-455B-BF4D-F2106D1F5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6248" y="1139054"/>
            <a:ext cx="9420248" cy="5242399"/>
          </a:xfr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1055891" y="4046817"/>
            <a:ext cx="1311441" cy="1191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11">
            <a:extLst>
              <a:ext uri="{FF2B5EF4-FFF2-40B4-BE49-F238E27FC236}">
                <a16:creationId xmlns:a16="http://schemas.microsoft.com/office/drawing/2014/main" id="{6C49663A-8729-49FE-8F29-1224C769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514600" y="4248958"/>
            <a:ext cx="1299409" cy="84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A40E82A-11BC-4DF2-8466-BA3988B7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11">
            <a:extLst>
              <a:ext uri="{FF2B5EF4-FFF2-40B4-BE49-F238E27FC236}">
                <a16:creationId xmlns:a16="http://schemas.microsoft.com/office/drawing/2014/main" id="{9E51677A-EC64-4558-96BE-BCD10ABE3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35116" y="3557767"/>
            <a:ext cx="2189748" cy="1447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024C75C-6965-437F-B857-8075C0533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631051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2038</TotalTime>
  <Words>1211</Words>
  <Application>Microsoft Macintosh PowerPoint</Application>
  <PresentationFormat>On-screen Show (4:3)</PresentationFormat>
  <Paragraphs>288</Paragraphs>
  <Slides>40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BLAIRMDITC TT MEDIUM</vt:lpstr>
      <vt:lpstr>Calibri</vt:lpstr>
      <vt:lpstr>Noto Sans Symbols</vt:lpstr>
      <vt:lpstr>Wingdings</vt:lpstr>
      <vt:lpstr>POLI</vt:lpstr>
      <vt:lpstr>Titolo presentazione sottotitolo</vt:lpstr>
      <vt:lpstr>PowerPoint Presentation</vt:lpstr>
      <vt:lpstr>ELENCO</vt:lpstr>
      <vt:lpstr>STATO DELL’ARTE</vt:lpstr>
      <vt:lpstr>STATO DELL’ARTE</vt:lpstr>
      <vt:lpstr>STATO DELL’ARTE</vt:lpstr>
      <vt:lpstr>Presentazione Giochi</vt:lpstr>
      <vt:lpstr>Presentazione Giochi</vt:lpstr>
      <vt:lpstr>Presentazione Giochi</vt:lpstr>
      <vt:lpstr>Presentazione Giochi</vt:lpstr>
      <vt:lpstr>NUMBER GAME</vt:lpstr>
      <vt:lpstr>Presentazione software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Passaggio dal razionale dei giochi alle specifiche funzionali alle tecniche (UML)</vt:lpstr>
      <vt:lpstr>Specifiche tecniche Menu di gioco</vt:lpstr>
      <vt:lpstr>Specifiche tecniche Schermata di gioco</vt:lpstr>
      <vt:lpstr>Specifiche tecniche Oggetti del gioco</vt:lpstr>
      <vt:lpstr>PowerPoint Presentation</vt:lpstr>
      <vt:lpstr>PowerPoint Presentation</vt:lpstr>
      <vt:lpstr>PowerPoint Presentation</vt:lpstr>
      <vt:lpstr>Euristiche</vt:lpstr>
      <vt:lpstr>PowerPoint Presentation</vt:lpstr>
      <vt:lpstr>PowerPoint Presentation</vt:lpstr>
      <vt:lpstr>PowerPoint Presentation</vt:lpstr>
      <vt:lpstr>ENGAGEMENT </vt:lpstr>
      <vt:lpstr>PowerPoint Presentation</vt:lpstr>
      <vt:lpstr>PowerPoint Presentation</vt:lpstr>
      <vt:lpstr>PowerPoint Presentation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Nicoló Bruna</cp:lastModifiedBy>
  <cp:revision>132</cp:revision>
  <dcterms:created xsi:type="dcterms:W3CDTF">2015-05-26T12:27:57Z</dcterms:created>
  <dcterms:modified xsi:type="dcterms:W3CDTF">2021-04-26T16:30:02Z</dcterms:modified>
</cp:coreProperties>
</file>